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775DDF-E0F6-4077-8440-490CB1EA8528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9A296C-FEF8-40B3-8B6D-D9271821F6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E2B86A-F229-40D3-9F17-3E51C842F143}" type="slidenum">
              <a:rPr lang="en-GB" sz="1200">
                <a:latin typeface="+mn-lt"/>
              </a:rPr>
              <a:pPr algn="r">
                <a:defRPr/>
              </a:pPr>
              <a:t>1</a:t>
            </a:fld>
            <a:endParaRPr lang="en-GB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AC0717-1D8F-4536-A878-7705F543E44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ACB9F-7015-4B58-B4A7-965FEC09536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3E8F0-910E-4F5E-987A-5E1DFC717316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5D93C-9E42-4415-A345-BA1A16CD6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6019E-5ABC-4532-B743-22D896E8DDC0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4137-08AD-463C-A532-DA4E8ECAF2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DBC6F-9770-4095-BD29-7BB18D8D08F3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B602-6724-49E9-86CD-DF7C0C6B7F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07F4F-8EB6-4731-9209-22B940FA3D66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04531-F3F8-46A0-A7D9-E2F00EE536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953C-6BAE-4D7C-910D-8EB5A1E34BB2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5B24-47F5-4B5F-B2CD-622546ABD9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57C84-7688-4F71-B607-F441A7B34039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89EA-6606-4860-B3A6-A10D278F3B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02B8-100F-4849-B1F3-52223C817D24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90742-9D16-4B93-AB5F-DE8535BAA9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B6ECE-4845-40DA-AB24-6D58C32C4BA9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F308D-1B4F-4BD0-97A5-2C664F2B56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8F64F-D521-44DC-8AF9-C4504F460AF9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32E4-72D3-4C52-AC7B-6D2D816BE7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10855-3EB7-427A-8184-6DAA00F2EED2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C621F-905E-4311-8D6A-8E0DAABD4F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ABEA0-3F79-4C0C-9919-77BB3BA12C36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3585A-03D1-44B7-95E5-6A735EDE7C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EEEA2C-06A8-4EB6-8EA9-7EC8FBE4C272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47815D-5409-41B4-8C89-CF22D900FA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3" descr="Afon teifi  river teif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0"/>
            <a:ext cx="5184775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755650" y="5229225"/>
            <a:ext cx="7200900" cy="1412875"/>
          </a:xfrm>
          <a:prstGeom prst="rect">
            <a:avLst/>
          </a:prstGeom>
          <a:solidFill>
            <a:srgbClr val="AC9B92"/>
          </a:solidFill>
          <a:ln w="9525">
            <a:solidFill>
              <a:srgbClr val="AC9B9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GB" sz="4000">
                <a:latin typeface="Century Gothic" pitchFamily="34" charset="0"/>
              </a:rPr>
              <a:t>Workers and the workhouse during Victorian Times</a:t>
            </a:r>
          </a:p>
        </p:txBody>
      </p:sp>
      <p:sp>
        <p:nvSpPr>
          <p:cNvPr id="20484" name="Text Box 11"/>
          <p:cNvSpPr txBox="1">
            <a:spLocks noChangeArrowheads="1"/>
          </p:cNvSpPr>
          <p:nvPr/>
        </p:nvSpPr>
        <p:spPr bwMode="auto">
          <a:xfrm>
            <a:off x="827088" y="188913"/>
            <a:ext cx="748982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A series of interactive lessons and instructions for teachers to create a art project:</a:t>
            </a:r>
          </a:p>
          <a:p>
            <a:pPr algn="ctr">
              <a:spcBef>
                <a:spcPct val="50000"/>
              </a:spcBef>
            </a:pPr>
            <a:r>
              <a:rPr lang="en-GB" sz="1400" b="1">
                <a:latin typeface="Century Gothic" pitchFamily="34" charset="0"/>
              </a:rPr>
              <a:t> Years 5 a 6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2195513" y="1000125"/>
            <a:ext cx="45910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8000" b="1" i="1">
                <a:solidFill>
                  <a:schemeClr val="bg1"/>
                </a:solidFill>
                <a:latin typeface="Bradley Hand ITC" pitchFamily="66" charset="0"/>
              </a:rPr>
              <a:t>Lesson 11</a:t>
            </a:r>
          </a:p>
        </p:txBody>
      </p:sp>
      <p:sp>
        <p:nvSpPr>
          <p:cNvPr id="12" name="Round Diagonal Corner Rectangle 11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487" name="TextBox 1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940425" y="0"/>
            <a:ext cx="3203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200">
                <a:solidFill>
                  <a:srgbClr val="FF0000"/>
                </a:solidFill>
              </a:rPr>
              <a:t>Used with kind permission of Aneurin Jones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429375"/>
            <a:ext cx="2124075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7" name="TextBox 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124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sz="3600" b="1" u="sng">
                <a:latin typeface="Century Gothic" pitchFamily="34" charset="0"/>
              </a:rPr>
              <a:t>Mixing paint to create tones</a:t>
            </a:r>
          </a:p>
        </p:txBody>
      </p:sp>
      <p:sp>
        <p:nvSpPr>
          <p:cNvPr id="16389" name="Rectangle 3"/>
          <p:cNvSpPr txBox="1">
            <a:spLocks noChangeArrowheads="1"/>
          </p:cNvSpPr>
          <p:nvPr/>
        </p:nvSpPr>
        <p:spPr bwMode="auto">
          <a:xfrm>
            <a:off x="2051050" y="1989138"/>
            <a:ext cx="4500563" cy="264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2800">
                <a:latin typeface="Century Gothic" pitchFamily="34" charset="0"/>
              </a:rPr>
              <a:t>As you mix the paint, remember that you task is to copy the style of Aneurin Jones and Nicholas Evans by trying to paint with a limited palette.</a:t>
            </a:r>
          </a:p>
        </p:txBody>
      </p:sp>
      <p:sp>
        <p:nvSpPr>
          <p:cNvPr id="16390" name="Text Box 35"/>
          <p:cNvSpPr txBox="1">
            <a:spLocks noChangeArrowheads="1"/>
          </p:cNvSpPr>
          <p:nvPr/>
        </p:nvSpPr>
        <p:spPr bwMode="auto">
          <a:xfrm>
            <a:off x="539750" y="908050"/>
            <a:ext cx="8001000" cy="3460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b="1">
                <a:latin typeface="Calibri" pitchFamily="34" charset="0"/>
              </a:rPr>
              <a:t>Task: </a:t>
            </a:r>
            <a:r>
              <a:rPr lang="en-GB" sz="1600">
                <a:latin typeface="Calibri" pitchFamily="34" charset="0"/>
              </a:rPr>
              <a:t>To experiment by mixing paint to create colours and tones that suit the period.</a:t>
            </a:r>
          </a:p>
        </p:txBody>
      </p:sp>
      <p:pic>
        <p:nvPicPr>
          <p:cNvPr id="16391" name="Picture 36" descr="Lleuad fed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2000250"/>
            <a:ext cx="1857375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37" descr="Nick Evans, Dreams very often come tru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13" y="2000250"/>
            <a:ext cx="2363787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Text Box 38"/>
          <p:cNvSpPr txBox="1">
            <a:spLocks noChangeArrowheads="1"/>
          </p:cNvSpPr>
          <p:nvPr/>
        </p:nvSpPr>
        <p:spPr bwMode="auto">
          <a:xfrm>
            <a:off x="395288" y="5300663"/>
            <a:ext cx="8358187" cy="925512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Your teacher is looking for an extensive palette of colours and tones of paint by using only 3 or 4 colours to mix. You must also have good use of light and shadow to create mood.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33" name="Round Diagonal Corner Rectangle 32">
            <a:hlinkClick r:id="" action="ppaction://hlinkshowjump?jump=nextslide"/>
          </p:cNvPr>
          <p:cNvSpPr/>
          <p:nvPr/>
        </p:nvSpPr>
        <p:spPr>
          <a:xfrm>
            <a:off x="7358063" y="6429375"/>
            <a:ext cx="1785937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95" name="TextBox 3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286625" y="6457950"/>
            <a:ext cx="185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Next page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2843213" y="6583363"/>
            <a:ext cx="43465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>
                <a:solidFill>
                  <a:srgbClr val="FF0000"/>
                </a:solidFill>
              </a:rPr>
              <a:t>Used with kind permission of Aneurin Jones a Nicholas Evans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>
            <a:hlinkClick r:id="" action="ppaction://hlinkshowjump?jump=previousslide"/>
          </p:cNvPr>
          <p:cNvSpPr/>
          <p:nvPr/>
        </p:nvSpPr>
        <p:spPr>
          <a:xfrm>
            <a:off x="0" y="6429375"/>
            <a:ext cx="2051050" cy="428625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5" name="TextBox 2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0" y="6461125"/>
            <a:ext cx="21955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Calibri" pitchFamily="34" charset="0"/>
              </a:rPr>
              <a:t>Previous page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/>
          <a:lstStyle/>
          <a:p>
            <a:pPr algn="ctr"/>
            <a:endParaRPr lang="en-GB" sz="3600" b="1" u="sng">
              <a:latin typeface="Century Gothic" pitchFamily="34" charset="0"/>
            </a:endParaRP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42938" y="1071563"/>
            <a:ext cx="3143250" cy="215423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Skill used: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Mix paint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Create different tones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Create mood to the piece including light and shadow.</a:t>
            </a:r>
            <a:endParaRPr lang="en-GB" sz="1400">
              <a:latin typeface="Century Gothic" pitchFamily="34" charset="0"/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642938" y="3643313"/>
            <a:ext cx="3143250" cy="779462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entury Gothic" pitchFamily="34" charset="0"/>
              </a:rPr>
              <a:t>Medium used: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>
                <a:latin typeface="Century Gothic" pitchFamily="34" charset="0"/>
              </a:rPr>
              <a:t>Paint</a:t>
            </a:r>
          </a:p>
        </p:txBody>
      </p:sp>
      <p:sp>
        <p:nvSpPr>
          <p:cNvPr id="18439" name="Text Box 22"/>
          <p:cNvSpPr txBox="1">
            <a:spLocks noChangeArrowheads="1"/>
          </p:cNvSpPr>
          <p:nvPr/>
        </p:nvSpPr>
        <p:spPr bwMode="auto">
          <a:xfrm>
            <a:off x="5651500" y="765175"/>
            <a:ext cx="23034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More white paint</a:t>
            </a:r>
          </a:p>
        </p:txBody>
      </p:sp>
      <p:sp>
        <p:nvSpPr>
          <p:cNvPr id="18440" name="Text Box 23"/>
          <p:cNvSpPr txBox="1">
            <a:spLocks noChangeArrowheads="1"/>
          </p:cNvSpPr>
          <p:nvPr/>
        </p:nvSpPr>
        <p:spPr bwMode="auto">
          <a:xfrm>
            <a:off x="5929313" y="6215063"/>
            <a:ext cx="18716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More black paint</a:t>
            </a:r>
          </a:p>
        </p:txBody>
      </p:sp>
      <p:sp>
        <p:nvSpPr>
          <p:cNvPr id="18441" name="Text Box 24"/>
          <p:cNvSpPr txBox="1">
            <a:spLocks noChangeArrowheads="1"/>
          </p:cNvSpPr>
          <p:nvPr/>
        </p:nvSpPr>
        <p:spPr bwMode="auto">
          <a:xfrm>
            <a:off x="6643688" y="3286125"/>
            <a:ext cx="12604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latin typeface="Calibri" pitchFamily="34" charset="0"/>
              </a:rPr>
              <a:t>Original colour</a:t>
            </a:r>
          </a:p>
        </p:txBody>
      </p:sp>
      <p:sp>
        <p:nvSpPr>
          <p:cNvPr id="18442" name="Line 25"/>
          <p:cNvSpPr>
            <a:spLocks noChangeShapeType="1"/>
          </p:cNvSpPr>
          <p:nvPr/>
        </p:nvSpPr>
        <p:spPr bwMode="auto">
          <a:xfrm flipV="1">
            <a:off x="7164388" y="1412875"/>
            <a:ext cx="0" cy="164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26"/>
          <p:cNvSpPr>
            <a:spLocks noChangeShapeType="1"/>
          </p:cNvSpPr>
          <p:nvPr/>
        </p:nvSpPr>
        <p:spPr bwMode="auto">
          <a:xfrm>
            <a:off x="7215188" y="4214813"/>
            <a:ext cx="0" cy="1785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Rectangle 27"/>
          <p:cNvSpPr>
            <a:spLocks noChangeArrowheads="1"/>
          </p:cNvSpPr>
          <p:nvPr/>
        </p:nvSpPr>
        <p:spPr bwMode="auto">
          <a:xfrm>
            <a:off x="5429250" y="3357563"/>
            <a:ext cx="717550" cy="64293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45" name="Rectangle 28"/>
          <p:cNvSpPr>
            <a:spLocks noChangeArrowheads="1"/>
          </p:cNvSpPr>
          <p:nvPr/>
        </p:nvSpPr>
        <p:spPr bwMode="auto">
          <a:xfrm>
            <a:off x="5429250" y="2643188"/>
            <a:ext cx="717550" cy="642937"/>
          </a:xfrm>
          <a:prstGeom prst="rect">
            <a:avLst/>
          </a:prstGeom>
          <a:solidFill>
            <a:srgbClr val="FFAE5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46" name="Rectangle 29"/>
          <p:cNvSpPr>
            <a:spLocks noChangeArrowheads="1"/>
          </p:cNvSpPr>
          <p:nvPr/>
        </p:nvSpPr>
        <p:spPr bwMode="auto">
          <a:xfrm>
            <a:off x="5429250" y="5500688"/>
            <a:ext cx="717550" cy="642937"/>
          </a:xfrm>
          <a:prstGeom prst="rect">
            <a:avLst/>
          </a:prstGeom>
          <a:solidFill>
            <a:srgbClr val="542A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47" name="Rectangle 30"/>
          <p:cNvSpPr>
            <a:spLocks noChangeArrowheads="1"/>
          </p:cNvSpPr>
          <p:nvPr/>
        </p:nvSpPr>
        <p:spPr bwMode="auto">
          <a:xfrm>
            <a:off x="5429250" y="4786313"/>
            <a:ext cx="717550" cy="642937"/>
          </a:xfrm>
          <a:prstGeom prst="rect">
            <a:avLst/>
          </a:prstGeom>
          <a:solidFill>
            <a:srgbClr val="964B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48" name="Rectangle 31"/>
          <p:cNvSpPr>
            <a:spLocks noChangeArrowheads="1"/>
          </p:cNvSpPr>
          <p:nvPr/>
        </p:nvSpPr>
        <p:spPr bwMode="auto">
          <a:xfrm>
            <a:off x="5429250" y="4071938"/>
            <a:ext cx="717550" cy="642937"/>
          </a:xfrm>
          <a:prstGeom prst="rect">
            <a:avLst/>
          </a:prstGeom>
          <a:solidFill>
            <a:srgbClr val="DA6D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49" name="Rectangle 32"/>
          <p:cNvSpPr>
            <a:spLocks noChangeArrowheads="1"/>
          </p:cNvSpPr>
          <p:nvPr/>
        </p:nvSpPr>
        <p:spPr bwMode="auto">
          <a:xfrm>
            <a:off x="5429250" y="1214438"/>
            <a:ext cx="717550" cy="642937"/>
          </a:xfrm>
          <a:prstGeom prst="rect">
            <a:avLst/>
          </a:prstGeom>
          <a:solidFill>
            <a:srgbClr val="FFE2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50" name="Rectangle 33"/>
          <p:cNvSpPr>
            <a:spLocks noChangeArrowheads="1"/>
          </p:cNvSpPr>
          <p:nvPr/>
        </p:nvSpPr>
        <p:spPr bwMode="auto">
          <a:xfrm>
            <a:off x="5429250" y="1928813"/>
            <a:ext cx="717550" cy="642937"/>
          </a:xfrm>
          <a:prstGeom prst="rect">
            <a:avLst/>
          </a:prstGeom>
          <a:solidFill>
            <a:srgbClr val="FFC78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8451" name="Line 34"/>
          <p:cNvSpPr>
            <a:spLocks noChangeShapeType="1"/>
          </p:cNvSpPr>
          <p:nvPr/>
        </p:nvSpPr>
        <p:spPr bwMode="auto">
          <a:xfrm flipH="1">
            <a:off x="6215063" y="37147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188913"/>
            <a:ext cx="9144000" cy="6858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sz="3600" b="1" u="sng">
                <a:latin typeface="Century Gothic" pitchFamily="34" charset="0"/>
              </a:rPr>
              <a:t>Mixing paint to create tones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B29C0B-03D7-4C71-A0BB-B4539081777D}"/>
</file>

<file path=customXml/itemProps2.xml><?xml version="1.0" encoding="utf-8"?>
<ds:datastoreItem xmlns:ds="http://schemas.openxmlformats.org/officeDocument/2006/customXml" ds:itemID="{806F2352-725C-4F0E-B6CA-CE7C25E4A112}"/>
</file>

<file path=customXml/itemProps3.xml><?xml version="1.0" encoding="utf-8"?>
<ds:datastoreItem xmlns:ds="http://schemas.openxmlformats.org/officeDocument/2006/customXml" ds:itemID="{C9C675EA-A86E-4D2D-8275-158A27E15852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171</Words>
  <Application>Microsoft Office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Bradley Hand ITC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Morwenna</dc:creator>
  <cp:lastModifiedBy>scullh</cp:lastModifiedBy>
  <cp:revision>11</cp:revision>
  <dcterms:created xsi:type="dcterms:W3CDTF">2010-01-10T17:21:39Z</dcterms:created>
  <dcterms:modified xsi:type="dcterms:W3CDTF">2010-03-15T11:20:30Z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